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1" r:id="rId2"/>
  </p:sldMasterIdLst>
  <p:notesMasterIdLst>
    <p:notesMasterId r:id="rId12"/>
  </p:notesMasterIdLst>
  <p:sldIdLst>
    <p:sldId id="256" r:id="rId3"/>
    <p:sldId id="261" r:id="rId4"/>
    <p:sldId id="260" r:id="rId5"/>
    <p:sldId id="262" r:id="rId6"/>
    <p:sldId id="269" r:id="rId7"/>
    <p:sldId id="268" r:id="rId8"/>
    <p:sldId id="257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B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9"/>
  </p:normalViewPr>
  <p:slideViewPr>
    <p:cSldViewPr snapToGrid="0" snapToObjects="1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63FCD-F3C4-41DB-99F7-947BC0CF624A}" type="datetimeFigureOut">
              <a:rPr lang="en-AU" smtClean="0"/>
              <a:t>29/01/2020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1DAF5-5DF7-4E91-A290-DC4CFC821F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8397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1DAF5-5DF7-4E91-A290-DC4CFC821F93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8168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1DAF5-5DF7-4E91-A290-DC4CFC821F93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2464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 Policy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1DAF5-5DF7-4E91-A290-DC4CFC821F9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44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1DAF5-5DF7-4E91-A290-DC4CFC821F93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39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67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5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8ABE3C1-DBE1-495D-B57B-2849774B866A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0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62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0578ACC-22D6-47C1-A373-4FD133E34F3C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5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40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3989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237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68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331444B-B92B-4E27-8C94-BB93EAF5CB18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13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70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84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59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8E61D-D431-422C-9764-11DAFE33AB6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0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5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762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7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6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4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9B482E8-6E0E-1B4F-B1FD-C69DB9E858D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761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1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828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324" y="2386744"/>
            <a:ext cx="11477625" cy="1645920"/>
          </a:xfrm>
        </p:spPr>
        <p:txBody>
          <a:bodyPr/>
          <a:lstStyle/>
          <a:p>
            <a:r>
              <a:rPr lang="en-US" dirty="0" smtClean="0"/>
              <a:t>        Our class Social contract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324" y="4902727"/>
            <a:ext cx="11477625" cy="1239894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Following the BSC Positive Behaviours Matrix: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What do we want our classroom to look like this year?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39" y="2503446"/>
            <a:ext cx="1676545" cy="1371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" y="197401"/>
            <a:ext cx="2052242" cy="204787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E15333-70D9-7844-9FA3-F2374851393E}"/>
              </a:ext>
            </a:extLst>
          </p:cNvPr>
          <p:cNvSpPr txBox="1">
            <a:spLocks/>
          </p:cNvSpPr>
          <p:nvPr/>
        </p:nvSpPr>
        <p:spPr>
          <a:xfrm>
            <a:off x="314324" y="4023139"/>
            <a:ext cx="3611419" cy="4777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Positive Behaviour Support </a:t>
            </a:r>
            <a:r>
              <a:rPr kumimoji="0" lang="en-US" sz="2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(PBS)</a:t>
            </a: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136" y="197401"/>
            <a:ext cx="3071813" cy="20478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1692" y="193033"/>
            <a:ext cx="2579908" cy="205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93033"/>
            <a:ext cx="2935427" cy="20478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2653" y="5902970"/>
            <a:ext cx="1759296" cy="7865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324" y="4746973"/>
            <a:ext cx="1848773" cy="15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336" y="191890"/>
            <a:ext cx="3652428" cy="1022466"/>
          </a:xfrm>
        </p:spPr>
        <p:txBody>
          <a:bodyPr>
            <a:normAutofit fontScale="90000"/>
          </a:bodyPr>
          <a:lstStyle/>
          <a:p>
            <a:pPr algn="l"/>
            <a:r>
              <a:rPr lang="en-AU" sz="3200" dirty="0" smtClean="0"/>
              <a:t>our school   </a:t>
            </a:r>
            <a:br>
              <a:rPr lang="en-AU" sz="3200" dirty="0" smtClean="0"/>
            </a:br>
            <a:r>
              <a:rPr lang="en-AU" sz="3200" dirty="0"/>
              <a:t> </a:t>
            </a:r>
            <a:r>
              <a:rPr lang="en-AU" sz="3200" dirty="0" smtClean="0"/>
              <a:t>             pillars</a:t>
            </a:r>
            <a:endParaRPr lang="en-AU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" y="192805"/>
            <a:ext cx="1699635" cy="1692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2" y="2381436"/>
            <a:ext cx="6150552" cy="3346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691" y="374468"/>
            <a:ext cx="6150552" cy="3367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218" y="3423926"/>
            <a:ext cx="6150552" cy="3341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336" y="829644"/>
            <a:ext cx="1055242" cy="1055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42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1" y="96203"/>
            <a:ext cx="4470112" cy="1034982"/>
          </a:xfrm>
        </p:spPr>
        <p:txBody>
          <a:bodyPr/>
          <a:lstStyle/>
          <a:p>
            <a:r>
              <a:rPr lang="en-AU" sz="3200" dirty="0" smtClean="0"/>
              <a:t>The matrix</a:t>
            </a:r>
            <a:endParaRPr lang="en-A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28720" y="2028748"/>
            <a:ext cx="4413783" cy="3293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Read each section and discuss the points:</a:t>
            </a:r>
          </a:p>
          <a:p>
            <a:pPr marL="800100" lvl="1" indent="-342900">
              <a:lnSpc>
                <a:spcPct val="200000"/>
              </a:lnSpc>
              <a:buAutoNum type="alphaLcParenBoth"/>
            </a:pPr>
            <a:r>
              <a:rPr lang="en-A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Integrity</a:t>
            </a:r>
          </a:p>
          <a:p>
            <a:pPr marL="800100" lvl="1" indent="-342900">
              <a:lnSpc>
                <a:spcPct val="200000"/>
              </a:lnSpc>
              <a:buAutoNum type="alphaLcParenBoth"/>
            </a:pPr>
            <a:r>
              <a:rPr lang="en-A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Respect</a:t>
            </a:r>
          </a:p>
          <a:p>
            <a:pPr marL="800100" lvl="1" indent="-342900">
              <a:lnSpc>
                <a:spcPct val="200000"/>
              </a:lnSpc>
              <a:buAutoNum type="alphaLcParenBoth"/>
            </a:pPr>
            <a:r>
              <a:rPr lang="en-A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Excellence</a:t>
            </a:r>
          </a:p>
          <a:p>
            <a:pPr lvl="1">
              <a:lnSpc>
                <a:spcPct val="200000"/>
              </a:lnSpc>
            </a:pPr>
            <a:endParaRPr lang="en-AU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720" y="1431024"/>
            <a:ext cx="166313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a class…</a:t>
            </a:r>
            <a:endParaRPr lang="en-A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028" y="5447894"/>
            <a:ext cx="1819226" cy="1316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5459775"/>
            <a:ext cx="1985117" cy="1304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745" y="5447894"/>
            <a:ext cx="1316181" cy="1316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28719" y="5652574"/>
            <a:ext cx="5855525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2. Write down 2-3 of the points that you want to focus on from each section</a:t>
            </a:r>
            <a:endParaRPr lang="en-A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239" y="152566"/>
            <a:ext cx="6935015" cy="51693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016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520" y="122289"/>
            <a:ext cx="6626537" cy="1188720"/>
          </a:xfrm>
        </p:spPr>
        <p:txBody>
          <a:bodyPr/>
          <a:lstStyle/>
          <a:p>
            <a:r>
              <a:rPr lang="en-US" dirty="0" smtClean="0"/>
              <a:t>What is a social contract?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7519" y="1511986"/>
            <a:ext cx="6626537" cy="2010807"/>
          </a:xfrm>
          <a:prstGeom prst="rect">
            <a:avLst/>
          </a:prstGeom>
          <a:solidFill>
            <a:srgbClr val="ACBDEE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defTabSz="914400">
              <a:spcBef>
                <a:spcPts val="1000"/>
              </a:spcBef>
              <a:buClr>
                <a:srgbClr val="418AB3"/>
              </a:buClr>
            </a:pPr>
            <a:r>
              <a:rPr lang="en-US" sz="24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a </a:t>
            </a:r>
            <a:r>
              <a:rPr 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wide agreed set of norms for the class to </a:t>
            </a:r>
            <a:r>
              <a:rPr lang="en-US" sz="2400" b="1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follow.</a:t>
            </a:r>
          </a:p>
          <a:p>
            <a:pPr lvl="0" defTabSz="914400">
              <a:spcBef>
                <a:spcPts val="1000"/>
              </a:spcBef>
              <a:buClr>
                <a:srgbClr val="418AB3"/>
              </a:buClr>
            </a:pPr>
            <a:endParaRPr lang="en-US" sz="1200" b="1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defTabSz="914400">
              <a:spcBef>
                <a:spcPts val="1000"/>
              </a:spcBef>
              <a:buClr>
                <a:srgbClr val="418AB3"/>
              </a:buClr>
            </a:pPr>
            <a:r>
              <a:rPr lang="en-US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is the </a:t>
            </a:r>
            <a:r>
              <a:rPr lang="en-US" sz="2400" b="1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behaviours we want to see </a:t>
            </a:r>
            <a:r>
              <a:rPr lang="en-US" sz="24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create a safe and engaging space to learn.</a:t>
            </a:r>
            <a:endParaRPr lang="en-US" sz="2400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35" y="4676409"/>
            <a:ext cx="1989859" cy="18572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787" y="4676409"/>
            <a:ext cx="2238375" cy="18572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50" y="122289"/>
            <a:ext cx="4581525" cy="6515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57519" y="3723770"/>
            <a:ext cx="662653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 smtClean="0"/>
              <a:t>Our non-negotiable: </a:t>
            </a:r>
          </a:p>
          <a:p>
            <a:r>
              <a:rPr lang="en-AU" dirty="0" smtClean="0"/>
              <a:t>Use technology and resources appropriately </a:t>
            </a:r>
            <a:r>
              <a:rPr lang="en-AU" sz="1100" dirty="0" smtClean="0"/>
              <a:t>(Devices: out of sight and switched off)</a:t>
            </a:r>
            <a:endParaRPr lang="en-AU" sz="1100" dirty="0"/>
          </a:p>
        </p:txBody>
      </p:sp>
      <p:sp>
        <p:nvSpPr>
          <p:cNvPr id="7" name="Oval 6"/>
          <p:cNvSpPr/>
          <p:nvPr/>
        </p:nvSpPr>
        <p:spPr>
          <a:xfrm>
            <a:off x="7344850" y="1710813"/>
            <a:ext cx="4326040" cy="5407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12500" y="2113935"/>
            <a:ext cx="953729" cy="183863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13" y="190227"/>
            <a:ext cx="5992348" cy="468533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The Phone policy in WA Schools: </a:t>
            </a:r>
            <a:r>
              <a:rPr lang="en-US" sz="1600" cap="none" dirty="0"/>
              <a:t>Review &amp; Discuss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90" y="757083"/>
            <a:ext cx="5471991" cy="5815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35" y="855406"/>
            <a:ext cx="4829042" cy="5815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898" y="993058"/>
            <a:ext cx="4829042" cy="3020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724" y="4150754"/>
            <a:ext cx="1735087" cy="260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3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0" y="208430"/>
            <a:ext cx="5245509" cy="58660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What does the phone policy mean?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57730" y="1799466"/>
            <a:ext cx="11965444" cy="48833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18AB3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means we: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18AB3"/>
              </a:buClr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Place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earphones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devices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safely away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our bags before we enter school grounds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Place bags at the front of the classroom (use pigeon holes if available)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 school laptops and desktop computers for educational purposes – under direct teacher instruction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Keep all devices in our bags during transition between classes &amp; during recess and lunch breaks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Will be rewarded for following the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policy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Understand that consequences including confiscation of devices will result if devices are seen during the school day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Understand that urgent communication with parents / guardians is still available via the front office or Student Services during break times. And urgent messages from parents / guardians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will be delivered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students by student ambassadors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730" y="968559"/>
            <a:ext cx="929107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Whole school policy</a:t>
            </a: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-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We always use technology and resources appropriately</a:t>
            </a:r>
            <a:r>
              <a:rPr kumimoji="0" lang="en-A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A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(Devices: out of sight and switched off)</a:t>
            </a:r>
            <a:endParaRPr kumimoji="0" lang="en-A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64" y="1856168"/>
            <a:ext cx="1366200" cy="1427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971" y="224766"/>
            <a:ext cx="2523203" cy="1487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856168"/>
            <a:ext cx="1180354" cy="1439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218" y="2238233"/>
            <a:ext cx="483518" cy="663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7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4" y="521346"/>
            <a:ext cx="7729728" cy="1188720"/>
          </a:xfrm>
        </p:spPr>
        <p:txBody>
          <a:bodyPr/>
          <a:lstStyle/>
          <a:p>
            <a:r>
              <a:rPr lang="en-US" dirty="0" smtClean="0"/>
              <a:t>social contract </a:t>
            </a:r>
            <a:r>
              <a:rPr lang="en-US" u="sng" dirty="0" smtClean="0"/>
              <a:t>guidelines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64" y="2095357"/>
            <a:ext cx="11580113" cy="3919392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 wide: </a:t>
            </a:r>
            <a: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develop ideas as a whole class – that means we all get a say.</a:t>
            </a:r>
          </a:p>
          <a:p>
            <a:r>
              <a:rPr lang="en-US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Set of norms: </a:t>
            </a:r>
            <a: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behaviours that we decide are the </a:t>
            </a:r>
            <a:r>
              <a:rPr lang="en-US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standard </a:t>
            </a:r>
            <a: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these become our  </a:t>
            </a:r>
            <a:b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</a:t>
            </a:r>
            <a:r>
              <a:rPr lang="en-US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non-negotiables</a:t>
            </a:r>
            <a: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Agreed: </a:t>
            </a:r>
            <a: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class have to come to a consensus &amp; an overall agreement.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xpectations: </a:t>
            </a:r>
            <a: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everyone in the class follows and abides by the contract, even 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463" y="3709147"/>
            <a:ext cx="1158011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Use the Positive Behaviour Matrix to select the behaviours you would like to focus on at the start of the year.</a:t>
            </a:r>
            <a:endParaRPr lang="en-AU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4325" y="6124575"/>
            <a:ext cx="794125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keep revisiting and updating our social contracts throughout the year.</a:t>
            </a:r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842" y="521346"/>
            <a:ext cx="1452880" cy="11887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87" y="5505946"/>
            <a:ext cx="3534087" cy="1237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373" y="221783"/>
            <a:ext cx="2188204" cy="1740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005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63" y="283221"/>
            <a:ext cx="7729728" cy="1188720"/>
          </a:xfrm>
        </p:spPr>
        <p:txBody>
          <a:bodyPr/>
          <a:lstStyle/>
          <a:p>
            <a:r>
              <a:rPr lang="en-US" dirty="0" smtClean="0"/>
              <a:t>social contract </a:t>
            </a:r>
            <a:r>
              <a:rPr lang="en-US" u="sng" dirty="0" smtClean="0"/>
              <a:t>instructions</a:t>
            </a:r>
            <a:endParaRPr lang="en-US" u="sng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3064" y="1710691"/>
            <a:ext cx="11658912" cy="3819524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1. Divide into groups of 3-4 </a:t>
            </a:r>
            <a:r>
              <a:rPr lang="en-US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(follow teacher’s direction)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2. On the Positive Behaviours Matrix: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Highlight the behaviours you think are the most important and want to see in our class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3. From this list – decide on your top 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4. Share with the class (write on whiteboard) and each group with explain their choices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5. Everyone will ‘tick’ their top 5 ideas from the selection on the board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6. The top 5 behaviours will become our class norms and the first edition of our social contract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9501" y="6095345"/>
            <a:ext cx="837247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Our social contract is written up and signed by all class members. </a:t>
            </a:r>
            <a:endParaRPr lang="en-A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5663891"/>
            <a:ext cx="1019175" cy="11147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37301">
            <a:off x="8225037" y="133200"/>
            <a:ext cx="1468603" cy="1835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25" y="127151"/>
            <a:ext cx="1847850" cy="1847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63" y="5663891"/>
            <a:ext cx="1352862" cy="1106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793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341" y="896246"/>
            <a:ext cx="4236478" cy="618676"/>
          </a:xfrm>
        </p:spPr>
        <p:txBody>
          <a:bodyPr>
            <a:noAutofit/>
          </a:bodyPr>
          <a:lstStyle/>
          <a:p>
            <a:r>
              <a:rPr lang="en-AU" dirty="0" smtClean="0"/>
              <a:t>Recognition System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6" y="695212"/>
            <a:ext cx="1247575" cy="10207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508" y="1997742"/>
            <a:ext cx="599548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When you follow the Matrix criteria you will be rewarded. 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507" y="2491455"/>
            <a:ext cx="6017312" cy="40164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Types of rewards:</a:t>
            </a:r>
            <a:b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AU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VIVO Points</a:t>
            </a:r>
            <a:b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They can be used to buy awesome prizes at the VIVO Shop</a:t>
            </a:r>
            <a:b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AU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Positive Phones Calls / Emails home</a:t>
            </a:r>
            <a:b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AU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Invitation to Reward Days</a:t>
            </a:r>
            <a:b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AU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Commendation Awards</a:t>
            </a:r>
            <a:b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AU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Merit Certificates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Classroom Prizes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072" y="5640020"/>
            <a:ext cx="3779270" cy="8481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309" y="5429027"/>
            <a:ext cx="1943104" cy="1270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926" y="5184107"/>
            <a:ext cx="2410893" cy="15151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85" y="1024066"/>
            <a:ext cx="5812057" cy="4332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2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747</TotalTime>
  <Words>498</Words>
  <Application>Microsoft Office PowerPoint</Application>
  <PresentationFormat>Widescreen</PresentationFormat>
  <Paragraphs>62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Gill Sans MT</vt:lpstr>
      <vt:lpstr>Wingdings</vt:lpstr>
      <vt:lpstr>Wingdings 2</vt:lpstr>
      <vt:lpstr>Parcel</vt:lpstr>
      <vt:lpstr>Dividend</vt:lpstr>
      <vt:lpstr>        Our class Social contract</vt:lpstr>
      <vt:lpstr>our school                  pillars</vt:lpstr>
      <vt:lpstr>The matrix</vt:lpstr>
      <vt:lpstr>What is a social contract?</vt:lpstr>
      <vt:lpstr>The Phone policy in WA Schools: Review &amp; Discuss</vt:lpstr>
      <vt:lpstr>What does the phone policy mean?</vt:lpstr>
      <vt:lpstr>social contract guidelines</vt:lpstr>
      <vt:lpstr>social contract instructions</vt:lpstr>
      <vt:lpstr>Recognition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contract</dc:title>
  <dc:creator>GALAMBOSI Jade [Baldivis Secondary College]</dc:creator>
  <cp:lastModifiedBy>FLOCKHART Alison [Baldivis Secondary College]</cp:lastModifiedBy>
  <cp:revision>56</cp:revision>
  <dcterms:created xsi:type="dcterms:W3CDTF">2018-01-30T13:22:10Z</dcterms:created>
  <dcterms:modified xsi:type="dcterms:W3CDTF">2020-01-29T12:51:32Z</dcterms:modified>
</cp:coreProperties>
</file>